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Roboto-bold.fntdata"/><Relationship Id="rId10" Type="http://schemas.openxmlformats.org/officeDocument/2006/relationships/slide" Target="slides/slide6.xml"/><Relationship Id="rId21" Type="http://schemas.openxmlformats.org/officeDocument/2006/relationships/font" Target="fonts/Roboto-regular.fntdata"/><Relationship Id="rId13" Type="http://schemas.openxmlformats.org/officeDocument/2006/relationships/slide" Target="slides/slide9.xml"/><Relationship Id="rId24" Type="http://schemas.openxmlformats.org/officeDocument/2006/relationships/font" Target="fonts/Roboto-boldItalic.fntdata"/><Relationship Id="rId12" Type="http://schemas.openxmlformats.org/officeDocument/2006/relationships/slide" Target="slides/slide8.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ca"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8.jpg"/><Relationship Id="rId4"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jpg"/><Relationship Id="rId4" Type="http://schemas.openxmlformats.org/officeDocument/2006/relationships/image" Target="../media/image04.jpg"/><Relationship Id="rId5" Type="http://schemas.openxmlformats.org/officeDocument/2006/relationships/image" Target="../media/image05.jpg"/><Relationship Id="rId6"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ca"/>
              <a:t>CATALONIA, A CROSSROADS IN EUROPE</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ca"/>
              <a:t>WQ4 - COMIC (HI)STORIES</a:t>
            </a:r>
          </a:p>
          <a:p>
            <a:pPr lvl="0">
              <a:spcBef>
                <a:spcPts val="0"/>
              </a:spcBef>
              <a:buNone/>
            </a:pPr>
            <a:r>
              <a:t/>
            </a:r>
            <a:endParaRPr/>
          </a:p>
          <a:p>
            <a:pPr lvl="0">
              <a:spcBef>
                <a:spcPts val="0"/>
              </a:spcBef>
              <a:buNone/>
            </a:pPr>
            <a:r>
              <a:rPr lang="ca"/>
              <a:t>ESCOLA EL CASTELLOT</a:t>
            </a:r>
          </a:p>
          <a:p>
            <a:pPr lvl="0">
              <a:spcBef>
                <a:spcPts val="0"/>
              </a:spcBef>
              <a:buNone/>
            </a:pPr>
            <a:r>
              <a:rPr lang="ca"/>
              <a:t>LA MÚNIA - CATALONIA</a:t>
            </a:r>
          </a:p>
        </p:txBody>
      </p:sp>
      <p:pic>
        <p:nvPicPr>
          <p:cNvPr id="87" name="Shape 87"/>
          <p:cNvPicPr preferRelativeResize="0"/>
          <p:nvPr/>
        </p:nvPicPr>
        <p:blipFill>
          <a:blip r:embed="rId3">
            <a:alphaModFix/>
          </a:blip>
          <a:stretch>
            <a:fillRect/>
          </a:stretch>
        </p:blipFill>
        <p:spPr>
          <a:xfrm>
            <a:off x="4781675" y="2324225"/>
            <a:ext cx="3429000" cy="22860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10000"/>
            <a:ext cx="8520600" cy="607800"/>
          </a:xfrm>
          <a:prstGeom prst="rect">
            <a:avLst/>
          </a:prstGeom>
          <a:noFill/>
        </p:spPr>
        <p:txBody>
          <a:bodyPr anchorCtr="0" anchor="t" bIns="91425" lIns="91425" rIns="91425" tIns="91425">
            <a:noAutofit/>
          </a:bodyPr>
          <a:lstStyle/>
          <a:p>
            <a:pPr indent="0" lvl="0" marL="0" marR="0" rtl="0" algn="l">
              <a:lnSpc>
                <a:spcPct val="115000"/>
              </a:lnSpc>
              <a:spcBef>
                <a:spcPts val="0"/>
              </a:spcBef>
              <a:spcAft>
                <a:spcPts val="1600"/>
              </a:spcAft>
              <a:buNone/>
            </a:pPr>
            <a:r>
              <a:rPr lang="ca"/>
              <a:t>                   CHARLES CHARLEMANGE</a:t>
            </a:r>
          </a:p>
        </p:txBody>
      </p:sp>
      <p:sp>
        <p:nvSpPr>
          <p:cNvPr id="155" name="Shape 155"/>
          <p:cNvSpPr txBox="1"/>
          <p:nvPr>
            <p:ph idx="1" type="body"/>
          </p:nvPr>
        </p:nvSpPr>
        <p:spPr>
          <a:xfrm>
            <a:off x="4013850" y="1152475"/>
            <a:ext cx="4963200" cy="3631200"/>
          </a:xfrm>
          <a:prstGeom prst="rect">
            <a:avLst/>
          </a:prstGeom>
        </p:spPr>
        <p:txBody>
          <a:bodyPr anchorCtr="0" anchor="t" bIns="91425" lIns="91425" rIns="91425" tIns="91425">
            <a:noAutofit/>
          </a:bodyPr>
          <a:lstStyle/>
          <a:p>
            <a:pPr lvl="0" rtl="0" algn="just">
              <a:spcBef>
                <a:spcPts val="0"/>
              </a:spcBef>
              <a:spcAft>
                <a:spcPts val="0"/>
              </a:spcAft>
              <a:buNone/>
            </a:pPr>
            <a:r>
              <a:rPr lang="ca"/>
              <a:t>However, in the Frankish kingdom, a character appeared who would change everything… His name was Charles, but history knows him as Charles the Great or Charlemagne.</a:t>
            </a:r>
          </a:p>
          <a:p>
            <a:pPr lvl="0" algn="just">
              <a:spcBef>
                <a:spcPts val="0"/>
              </a:spcBef>
              <a:spcAft>
                <a:spcPts val="0"/>
              </a:spcAft>
              <a:buNone/>
            </a:pPr>
            <a:r>
              <a:t/>
            </a:r>
            <a:endParaRPr/>
          </a:p>
          <a:p>
            <a:pPr lvl="0" algn="just">
              <a:spcBef>
                <a:spcPts val="0"/>
              </a:spcBef>
              <a:spcAft>
                <a:spcPts val="0"/>
              </a:spcAft>
              <a:buNone/>
            </a:pPr>
            <a:r>
              <a:rPr lang="ca"/>
              <a:t>Charlemagne was the son of a Frankish king (he had a funny name: Pipí el breu). He managed to get all the Franks to stop fighting each other. He organised a big army and founded a big empire. He was soon crowned Emperor.</a:t>
            </a:r>
          </a:p>
          <a:p>
            <a:pPr lvl="0">
              <a:spcBef>
                <a:spcPts val="0"/>
              </a:spcBef>
              <a:buNone/>
            </a:pPr>
            <a:r>
              <a:t/>
            </a:r>
            <a:endParaRPr/>
          </a:p>
        </p:txBody>
      </p:sp>
      <p:pic>
        <p:nvPicPr>
          <p:cNvPr id="156" name="Shape 156"/>
          <p:cNvPicPr preferRelativeResize="0"/>
          <p:nvPr/>
        </p:nvPicPr>
        <p:blipFill>
          <a:blip r:embed="rId3">
            <a:alphaModFix/>
          </a:blip>
          <a:stretch>
            <a:fillRect/>
          </a:stretch>
        </p:blipFill>
        <p:spPr>
          <a:xfrm>
            <a:off x="192375" y="1152475"/>
            <a:ext cx="3138825" cy="363112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idx="1" type="body"/>
          </p:nvPr>
        </p:nvSpPr>
        <p:spPr>
          <a:xfrm>
            <a:off x="311700" y="503250"/>
            <a:ext cx="3588600" cy="4065600"/>
          </a:xfrm>
          <a:prstGeom prst="rect">
            <a:avLst/>
          </a:prstGeom>
        </p:spPr>
        <p:txBody>
          <a:bodyPr anchorCtr="0" anchor="t" bIns="91425" lIns="91425" rIns="91425" tIns="91425">
            <a:noAutofit/>
          </a:bodyPr>
          <a:lstStyle/>
          <a:p>
            <a:pPr lvl="0">
              <a:spcBef>
                <a:spcPts val="0"/>
              </a:spcBef>
              <a:buNone/>
            </a:pPr>
            <a:r>
              <a:rPr lang="ca"/>
              <a:t>Charlemagne spread his Empire to most of Europe (see map).</a:t>
            </a:r>
          </a:p>
          <a:p>
            <a:pPr lvl="0">
              <a:spcBef>
                <a:spcPts val="0"/>
              </a:spcBef>
              <a:buNone/>
            </a:pPr>
            <a:r>
              <a:rPr lang="ca"/>
              <a:t>But it was hard for him to establish at the South of the Pyrenees… Moorish were difficult to beat.</a:t>
            </a:r>
          </a:p>
          <a:p>
            <a:pPr lvl="0">
              <a:spcBef>
                <a:spcPts val="0"/>
              </a:spcBef>
              <a:buNone/>
            </a:pPr>
            <a:r>
              <a:rPr lang="ca"/>
              <a:t>He wanted to set his borders down to Ebre river, so that aceifes wouldn’t cross the Pyrenees.  But he only managed to get to Barcelona.</a:t>
            </a:r>
          </a:p>
        </p:txBody>
      </p:sp>
      <p:pic>
        <p:nvPicPr>
          <p:cNvPr id="162" name="Shape 162"/>
          <p:cNvPicPr preferRelativeResize="0"/>
          <p:nvPr/>
        </p:nvPicPr>
        <p:blipFill>
          <a:blip r:embed="rId3">
            <a:alphaModFix/>
          </a:blip>
          <a:stretch>
            <a:fillRect/>
          </a:stretch>
        </p:blipFill>
        <p:spPr>
          <a:xfrm>
            <a:off x="3983046" y="410000"/>
            <a:ext cx="4849251" cy="3308124"/>
          </a:xfrm>
          <a:prstGeom prst="rect">
            <a:avLst/>
          </a:prstGeom>
          <a:noFill/>
          <a:ln>
            <a:noFill/>
          </a:ln>
        </p:spPr>
      </p:pic>
      <p:cxnSp>
        <p:nvCxnSpPr>
          <p:cNvPr id="163" name="Shape 163"/>
          <p:cNvCxnSpPr/>
          <p:nvPr/>
        </p:nvCxnSpPr>
        <p:spPr>
          <a:xfrm flipH="1" rot="10800000">
            <a:off x="5165700" y="2782700"/>
            <a:ext cx="606900" cy="1428300"/>
          </a:xfrm>
          <a:prstGeom prst="straightConnector1">
            <a:avLst/>
          </a:prstGeom>
          <a:noFill/>
          <a:ln cap="flat" cmpd="sng" w="9525">
            <a:solidFill>
              <a:schemeClr val="dk2"/>
            </a:solidFill>
            <a:prstDash val="solid"/>
            <a:round/>
            <a:headEnd len="lg" w="lg" type="none"/>
            <a:tailEnd len="lg" w="lg" type="triangle"/>
          </a:ln>
        </p:spPr>
      </p:cxnSp>
      <p:sp>
        <p:nvSpPr>
          <p:cNvPr id="164" name="Shape 164"/>
          <p:cNvSpPr txBox="1"/>
          <p:nvPr/>
        </p:nvSpPr>
        <p:spPr>
          <a:xfrm>
            <a:off x="4603250" y="4124850"/>
            <a:ext cx="1265400" cy="444000"/>
          </a:xfrm>
          <a:prstGeom prst="rect">
            <a:avLst/>
          </a:prstGeom>
          <a:noFill/>
          <a:ln>
            <a:noFill/>
          </a:ln>
        </p:spPr>
        <p:txBody>
          <a:bodyPr anchorCtr="0" anchor="t" bIns="91425" lIns="91425" rIns="91425" tIns="91425">
            <a:noAutofit/>
          </a:bodyPr>
          <a:lstStyle/>
          <a:p>
            <a:pPr lvl="0">
              <a:spcBef>
                <a:spcPts val="0"/>
              </a:spcBef>
              <a:buNone/>
            </a:pPr>
            <a:r>
              <a:rPr lang="ca"/>
              <a:t>Ebre river</a:t>
            </a:r>
          </a:p>
        </p:txBody>
      </p:sp>
      <p:cxnSp>
        <p:nvCxnSpPr>
          <p:cNvPr id="165" name="Shape 165"/>
          <p:cNvCxnSpPr/>
          <p:nvPr/>
        </p:nvCxnSpPr>
        <p:spPr>
          <a:xfrm rot="10800000">
            <a:off x="6053725" y="2804800"/>
            <a:ext cx="340500" cy="1413600"/>
          </a:xfrm>
          <a:prstGeom prst="straightConnector1">
            <a:avLst/>
          </a:prstGeom>
          <a:noFill/>
          <a:ln cap="flat" cmpd="sng" w="9525">
            <a:solidFill>
              <a:schemeClr val="dk2"/>
            </a:solidFill>
            <a:prstDash val="solid"/>
            <a:round/>
            <a:headEnd len="lg" w="lg" type="none"/>
            <a:tailEnd len="lg" w="lg" type="triangle"/>
          </a:ln>
        </p:spPr>
      </p:cxnSp>
      <p:sp>
        <p:nvSpPr>
          <p:cNvPr id="166" name="Shape 166"/>
          <p:cNvSpPr txBox="1"/>
          <p:nvPr/>
        </p:nvSpPr>
        <p:spPr>
          <a:xfrm>
            <a:off x="5868650" y="4124850"/>
            <a:ext cx="1265400" cy="444000"/>
          </a:xfrm>
          <a:prstGeom prst="rect">
            <a:avLst/>
          </a:prstGeom>
          <a:noFill/>
          <a:ln>
            <a:noFill/>
          </a:ln>
        </p:spPr>
        <p:txBody>
          <a:bodyPr anchorCtr="0" anchor="t" bIns="91425" lIns="91425" rIns="91425" tIns="91425">
            <a:noAutofit/>
          </a:bodyPr>
          <a:lstStyle/>
          <a:p>
            <a:pPr lvl="0" rtl="0">
              <a:spcBef>
                <a:spcPts val="0"/>
              </a:spcBef>
              <a:buNone/>
            </a:pPr>
            <a:r>
              <a:rPr lang="ca"/>
              <a:t>Barcelona</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1488400" y="150975"/>
            <a:ext cx="3655200" cy="607800"/>
          </a:xfrm>
          <a:prstGeom prst="rect">
            <a:avLst/>
          </a:prstGeom>
        </p:spPr>
        <p:txBody>
          <a:bodyPr anchorCtr="0" anchor="t" bIns="91425" lIns="91425" rIns="91425" tIns="91425">
            <a:noAutofit/>
          </a:bodyPr>
          <a:lstStyle/>
          <a:p>
            <a:pPr lvl="0">
              <a:spcBef>
                <a:spcPts val="0"/>
              </a:spcBef>
              <a:buNone/>
            </a:pPr>
            <a:r>
              <a:rPr lang="ca"/>
              <a:t>Marca Hispanica</a:t>
            </a:r>
          </a:p>
        </p:txBody>
      </p:sp>
      <p:sp>
        <p:nvSpPr>
          <p:cNvPr id="172" name="Shape 172"/>
          <p:cNvSpPr txBox="1"/>
          <p:nvPr>
            <p:ph idx="1" type="body"/>
          </p:nvPr>
        </p:nvSpPr>
        <p:spPr>
          <a:xfrm>
            <a:off x="119275" y="758775"/>
            <a:ext cx="4284300" cy="3296700"/>
          </a:xfrm>
          <a:prstGeom prst="rect">
            <a:avLst/>
          </a:prstGeom>
        </p:spPr>
        <p:txBody>
          <a:bodyPr anchorCtr="0" anchor="t" bIns="91425" lIns="91425" rIns="91425" tIns="91425">
            <a:noAutofit/>
          </a:bodyPr>
          <a:lstStyle/>
          <a:p>
            <a:pPr lvl="0" rtl="0" algn="just">
              <a:spcBef>
                <a:spcPts val="0"/>
              </a:spcBef>
              <a:spcAft>
                <a:spcPts val="0"/>
              </a:spcAft>
              <a:buNone/>
            </a:pPr>
            <a:r>
              <a:rPr lang="ca"/>
              <a:t>In other lands Franks had conquered, they created a land barrier or “mark” and would install a “Marquis” there. </a:t>
            </a:r>
          </a:p>
          <a:p>
            <a:pPr lvl="0" rtl="0" algn="just">
              <a:spcBef>
                <a:spcPts val="0"/>
              </a:spcBef>
              <a:spcAft>
                <a:spcPts val="0"/>
              </a:spcAft>
              <a:buNone/>
            </a:pPr>
            <a:r>
              <a:t/>
            </a:r>
            <a:endParaRPr/>
          </a:p>
          <a:p>
            <a:pPr lvl="0" rtl="0" algn="just">
              <a:spcBef>
                <a:spcPts val="0"/>
              </a:spcBef>
              <a:spcAft>
                <a:spcPts val="0"/>
              </a:spcAft>
              <a:buNone/>
            </a:pPr>
            <a:r>
              <a:rPr lang="ca"/>
              <a:t>But in Catalonia, the Franks decided to divide the territory into counties, with a Count as the head of each one. The new counties mostly corresponded to the old divisions that had been established by the Romans centuries before.</a:t>
            </a:r>
          </a:p>
        </p:txBody>
      </p:sp>
      <p:pic>
        <p:nvPicPr>
          <p:cNvPr id="173" name="Shape 173"/>
          <p:cNvPicPr preferRelativeResize="0"/>
          <p:nvPr/>
        </p:nvPicPr>
        <p:blipFill>
          <a:blip r:embed="rId3">
            <a:alphaModFix/>
          </a:blip>
          <a:stretch>
            <a:fillRect/>
          </a:stretch>
        </p:blipFill>
        <p:spPr>
          <a:xfrm>
            <a:off x="4483691" y="0"/>
            <a:ext cx="4504508" cy="3526199"/>
          </a:xfrm>
          <a:prstGeom prst="rect">
            <a:avLst/>
          </a:prstGeom>
          <a:noFill/>
          <a:ln>
            <a:noFill/>
          </a:ln>
        </p:spPr>
      </p:pic>
      <p:sp>
        <p:nvSpPr>
          <p:cNvPr id="174" name="Shape 174"/>
          <p:cNvSpPr txBox="1"/>
          <p:nvPr/>
        </p:nvSpPr>
        <p:spPr>
          <a:xfrm>
            <a:off x="119275" y="4107350"/>
            <a:ext cx="8795700" cy="799200"/>
          </a:xfrm>
          <a:prstGeom prst="rect">
            <a:avLst/>
          </a:prstGeom>
          <a:noFill/>
          <a:ln>
            <a:noFill/>
          </a:ln>
        </p:spPr>
        <p:txBody>
          <a:bodyPr anchorCtr="0" anchor="t" bIns="91425" lIns="91425" rIns="91425" tIns="91425">
            <a:noAutofit/>
          </a:bodyPr>
          <a:lstStyle/>
          <a:p>
            <a:pPr lvl="0" rtl="0" algn="just">
              <a:lnSpc>
                <a:spcPct val="115000"/>
              </a:lnSpc>
              <a:spcBef>
                <a:spcPts val="0"/>
              </a:spcBef>
              <a:buNone/>
            </a:pPr>
            <a:r>
              <a:rPr lang="ca" sz="1800">
                <a:solidFill>
                  <a:schemeClr val="dk2"/>
                </a:solidFill>
                <a:latin typeface="Roboto"/>
                <a:ea typeface="Roboto"/>
                <a:cs typeface="Roboto"/>
                <a:sym typeface="Roboto"/>
              </a:rPr>
              <a:t>The new Counts were French. Charlemagne didn’t trust the local nobles, despite the fact that they had helped him a lot to conquer the land.</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ca"/>
              <a:t>La Múnia - Castellví de la Marca</a:t>
            </a:r>
          </a:p>
        </p:txBody>
      </p:sp>
      <p:sp>
        <p:nvSpPr>
          <p:cNvPr id="180" name="Shape 180"/>
          <p:cNvSpPr txBox="1"/>
          <p:nvPr>
            <p:ph idx="1" type="body"/>
          </p:nvPr>
        </p:nvSpPr>
        <p:spPr>
          <a:xfrm>
            <a:off x="4211000" y="2042650"/>
            <a:ext cx="4773600" cy="2642100"/>
          </a:xfrm>
          <a:prstGeom prst="rect">
            <a:avLst/>
          </a:prstGeom>
        </p:spPr>
        <p:txBody>
          <a:bodyPr anchorCtr="0" anchor="t" bIns="91425" lIns="91425" rIns="91425" tIns="91425">
            <a:noAutofit/>
          </a:bodyPr>
          <a:lstStyle/>
          <a:p>
            <a:pPr lvl="0">
              <a:spcBef>
                <a:spcPts val="0"/>
              </a:spcBef>
              <a:buNone/>
            </a:pPr>
            <a:r>
              <a:rPr lang="ca"/>
              <a:t>The name of our Municipality (Castellví de la Marca) comes from those times, where castles and towers were built to watch out for “aceifes”.  </a:t>
            </a:r>
          </a:p>
          <a:p>
            <a:pPr lvl="0">
              <a:spcBef>
                <a:spcPts val="0"/>
              </a:spcBef>
              <a:buNone/>
            </a:pPr>
            <a:r>
              <a:rPr lang="ca"/>
              <a:t>That’s why our “Castellot” was built, and our school is named after it.</a:t>
            </a:r>
          </a:p>
        </p:txBody>
      </p:sp>
      <p:pic>
        <p:nvPicPr>
          <p:cNvPr id="181" name="Shape 181"/>
          <p:cNvPicPr preferRelativeResize="0"/>
          <p:nvPr/>
        </p:nvPicPr>
        <p:blipFill>
          <a:blip r:embed="rId3">
            <a:alphaModFix/>
          </a:blip>
          <a:stretch>
            <a:fillRect/>
          </a:stretch>
        </p:blipFill>
        <p:spPr>
          <a:xfrm>
            <a:off x="348700" y="1850180"/>
            <a:ext cx="3779450" cy="2834574"/>
          </a:xfrm>
          <a:prstGeom prst="rect">
            <a:avLst/>
          </a:prstGeom>
          <a:noFill/>
          <a:ln>
            <a:noFill/>
          </a:ln>
        </p:spPr>
      </p:pic>
      <p:pic>
        <p:nvPicPr>
          <p:cNvPr id="182" name="Shape 182"/>
          <p:cNvPicPr preferRelativeResize="0"/>
          <p:nvPr/>
        </p:nvPicPr>
        <p:blipFill>
          <a:blip r:embed="rId4">
            <a:alphaModFix/>
          </a:blip>
          <a:stretch>
            <a:fillRect/>
          </a:stretch>
        </p:blipFill>
        <p:spPr>
          <a:xfrm>
            <a:off x="6264124" y="125824"/>
            <a:ext cx="2568174" cy="182582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ca"/>
              <a:t>THE FOUR STRIPES IN THE CATALAN FLAG</a:t>
            </a:r>
          </a:p>
        </p:txBody>
      </p:sp>
      <p:sp>
        <p:nvSpPr>
          <p:cNvPr id="188" name="Shape 188"/>
          <p:cNvSpPr txBox="1"/>
          <p:nvPr>
            <p:ph idx="1" type="body"/>
          </p:nvPr>
        </p:nvSpPr>
        <p:spPr>
          <a:xfrm>
            <a:off x="3565200" y="1017800"/>
            <a:ext cx="5578800" cy="3781800"/>
          </a:xfrm>
          <a:prstGeom prst="rect">
            <a:avLst/>
          </a:prstGeom>
        </p:spPr>
        <p:txBody>
          <a:bodyPr anchorCtr="0" anchor="t" bIns="91425" lIns="91425" rIns="91425" tIns="91425">
            <a:noAutofit/>
          </a:bodyPr>
          <a:lstStyle/>
          <a:p>
            <a:pPr lvl="0">
              <a:spcBef>
                <a:spcPts val="0"/>
              </a:spcBef>
              <a:buNone/>
            </a:pPr>
            <a:r>
              <a:rPr lang="ca" sz="1400"/>
              <a:t>The legend says that the Catalan count Guifré el Pelós (Wilfred the Hairy) was plain, golden, without any sign.  </a:t>
            </a:r>
          </a:p>
          <a:p>
            <a:pPr lvl="0">
              <a:spcBef>
                <a:spcPts val="0"/>
              </a:spcBef>
              <a:buNone/>
            </a:pPr>
            <a:r>
              <a:rPr lang="ca" sz="1400"/>
              <a:t>In a battle in the South of France, the Frank king Carles el Calb (Charles the Bold) asked the Count of Barcelona for help.  Guifré el Pelós went up to help him.  </a:t>
            </a:r>
          </a:p>
          <a:p>
            <a:pPr lvl="0">
              <a:spcBef>
                <a:spcPts val="0"/>
              </a:spcBef>
              <a:buNone/>
            </a:pPr>
            <a:r>
              <a:rPr lang="ca" sz="1400"/>
              <a:t>In the battle, Franks were already going back, almost defeated, when the Catalans arrived.  Then Franks and Catalans made Normands go back North.  But in the Normands’ withdrawal a Normand arrow reached Guifré on his chest, and he was seriously wounded. </a:t>
            </a:r>
          </a:p>
          <a:p>
            <a:pPr lvl="0">
              <a:spcBef>
                <a:spcPts val="0"/>
              </a:spcBef>
              <a:buNone/>
            </a:pPr>
            <a:r>
              <a:t/>
            </a:r>
            <a:endParaRPr sz="1400"/>
          </a:p>
          <a:p>
            <a:pPr lvl="0">
              <a:spcBef>
                <a:spcPts val="0"/>
              </a:spcBef>
              <a:buNone/>
            </a:pPr>
            <a:r>
              <a:t/>
            </a:r>
            <a:endParaRPr sz="1400"/>
          </a:p>
          <a:p>
            <a:pPr lvl="0">
              <a:spcBef>
                <a:spcPts val="0"/>
              </a:spcBef>
              <a:buNone/>
            </a:pPr>
            <a:r>
              <a:t/>
            </a:r>
            <a:endParaRPr sz="1400"/>
          </a:p>
        </p:txBody>
      </p:sp>
      <p:pic>
        <p:nvPicPr>
          <p:cNvPr id="189" name="Shape 189"/>
          <p:cNvPicPr preferRelativeResize="0"/>
          <p:nvPr/>
        </p:nvPicPr>
        <p:blipFill>
          <a:blip r:embed="rId3">
            <a:alphaModFix/>
          </a:blip>
          <a:stretch>
            <a:fillRect/>
          </a:stretch>
        </p:blipFill>
        <p:spPr>
          <a:xfrm>
            <a:off x="377425" y="1058300"/>
            <a:ext cx="3023600" cy="3530401"/>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idx="1" type="body"/>
          </p:nvPr>
        </p:nvSpPr>
        <p:spPr>
          <a:xfrm>
            <a:off x="245075" y="364000"/>
            <a:ext cx="3558900" cy="3921000"/>
          </a:xfrm>
          <a:prstGeom prst="rect">
            <a:avLst/>
          </a:prstGeom>
        </p:spPr>
        <p:txBody>
          <a:bodyPr anchorCtr="0" anchor="t" bIns="91425" lIns="91425" rIns="91425" tIns="91425">
            <a:noAutofit/>
          </a:bodyPr>
          <a:lstStyle/>
          <a:p>
            <a:pPr lvl="0">
              <a:spcBef>
                <a:spcPts val="0"/>
              </a:spcBef>
              <a:buNone/>
            </a:pPr>
            <a:r>
              <a:rPr lang="ca" sz="1600"/>
              <a:t>The Frank king, Charles the Bold, visited Guifré in his tent, to thank him.</a:t>
            </a:r>
          </a:p>
          <a:p>
            <a:pPr lvl="0">
              <a:spcBef>
                <a:spcPts val="0"/>
              </a:spcBef>
              <a:buNone/>
            </a:pPr>
            <a:r>
              <a:rPr lang="ca" sz="1600"/>
              <a:t>Guifré told Charles he was so sorry because his coat of arms was still plain, without any pattern or symbol.</a:t>
            </a:r>
          </a:p>
          <a:p>
            <a:pPr lvl="0">
              <a:spcBef>
                <a:spcPts val="0"/>
              </a:spcBef>
              <a:buNone/>
            </a:pPr>
            <a:r>
              <a:rPr lang="ca" sz="1600"/>
              <a:t>Then, the king put his fingers in Guifre’s bleeding wound and after that he smeared his hand across the shield and four blood red lines were drawn, while he declared that would also be his flag.</a:t>
            </a:r>
          </a:p>
          <a:p>
            <a:pPr lvl="0">
              <a:spcBef>
                <a:spcPts val="0"/>
              </a:spcBef>
              <a:buNone/>
            </a:pPr>
            <a:r>
              <a:t/>
            </a:r>
            <a:endParaRPr/>
          </a:p>
        </p:txBody>
      </p:sp>
      <p:pic>
        <p:nvPicPr>
          <p:cNvPr id="195" name="Shape 195"/>
          <p:cNvPicPr preferRelativeResize="0"/>
          <p:nvPr/>
        </p:nvPicPr>
        <p:blipFill>
          <a:blip r:embed="rId3">
            <a:alphaModFix/>
          </a:blip>
          <a:stretch>
            <a:fillRect/>
          </a:stretch>
        </p:blipFill>
        <p:spPr>
          <a:xfrm>
            <a:off x="3803974" y="58049"/>
            <a:ext cx="5277800" cy="3808892"/>
          </a:xfrm>
          <a:prstGeom prst="rect">
            <a:avLst/>
          </a:prstGeom>
          <a:noFill/>
          <a:ln>
            <a:noFill/>
          </a:ln>
        </p:spPr>
      </p:pic>
      <p:sp>
        <p:nvSpPr>
          <p:cNvPr id="196" name="Shape 196"/>
          <p:cNvSpPr txBox="1"/>
          <p:nvPr/>
        </p:nvSpPr>
        <p:spPr>
          <a:xfrm>
            <a:off x="4136975" y="4107400"/>
            <a:ext cx="4351500" cy="6735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ca" sz="1800">
                <a:solidFill>
                  <a:schemeClr val="dk2"/>
                </a:solidFill>
                <a:latin typeface="Roboto"/>
                <a:ea typeface="Roboto"/>
                <a:cs typeface="Roboto"/>
                <a:sym typeface="Roboto"/>
              </a:rPr>
              <a:t>And since then, the Catalan flag has four red lines on a yellow background.</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1" type="body"/>
          </p:nvPr>
        </p:nvSpPr>
        <p:spPr>
          <a:xfrm>
            <a:off x="311700" y="2516250"/>
            <a:ext cx="8628300" cy="2052600"/>
          </a:xfrm>
          <a:prstGeom prst="rect">
            <a:avLst/>
          </a:prstGeom>
        </p:spPr>
        <p:txBody>
          <a:bodyPr anchorCtr="0" anchor="t" bIns="91425" lIns="91425" rIns="91425" tIns="91425">
            <a:noAutofit/>
          </a:bodyPr>
          <a:lstStyle/>
          <a:p>
            <a:pPr lvl="0">
              <a:spcBef>
                <a:spcPts val="0"/>
              </a:spcBef>
              <a:buNone/>
            </a:pPr>
            <a:r>
              <a:rPr lang="ca"/>
              <a:t>Thank you for your attention.</a:t>
            </a:r>
          </a:p>
          <a:p>
            <a:pPr lvl="0">
              <a:spcBef>
                <a:spcPts val="0"/>
              </a:spcBef>
              <a:buNone/>
            </a:pPr>
            <a:r>
              <a:t/>
            </a:r>
            <a:endParaRPr/>
          </a:p>
          <a:p>
            <a:pPr lvl="0">
              <a:spcBef>
                <a:spcPts val="0"/>
              </a:spcBef>
              <a:buNone/>
            </a:pPr>
            <a:r>
              <a:rPr lang="ca"/>
              <a:t>We hope you enjoyed our (Hi)story :)</a:t>
            </a:r>
          </a:p>
        </p:txBody>
      </p:sp>
      <p:pic>
        <p:nvPicPr>
          <p:cNvPr id="202" name="Shape 202"/>
          <p:cNvPicPr preferRelativeResize="0"/>
          <p:nvPr/>
        </p:nvPicPr>
        <p:blipFill>
          <a:blip r:embed="rId3">
            <a:alphaModFix/>
          </a:blip>
          <a:stretch>
            <a:fillRect/>
          </a:stretch>
        </p:blipFill>
        <p:spPr>
          <a:xfrm>
            <a:off x="2506800" y="542198"/>
            <a:ext cx="3317574" cy="160349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467125" y="473675"/>
            <a:ext cx="8421000" cy="932400"/>
          </a:xfrm>
          <a:prstGeom prst="rect">
            <a:avLst/>
          </a:prstGeom>
        </p:spPr>
        <p:txBody>
          <a:bodyPr anchorCtr="0" anchor="t" bIns="91425" lIns="91425" rIns="91425" tIns="91425">
            <a:noAutofit/>
          </a:bodyPr>
          <a:lstStyle/>
          <a:p>
            <a:pPr lvl="0">
              <a:spcBef>
                <a:spcPts val="0"/>
              </a:spcBef>
              <a:buNone/>
            </a:pPr>
            <a:r>
              <a:rPr lang="ca"/>
              <a:t>Our country, Catalonia, has been occupied by, among others, romans, visigoths and moors. The Moorish people were those who stayed the longest in our country.</a:t>
            </a:r>
          </a:p>
        </p:txBody>
      </p:sp>
      <p:pic>
        <p:nvPicPr>
          <p:cNvPr id="93" name="Shape 93"/>
          <p:cNvPicPr preferRelativeResize="0"/>
          <p:nvPr/>
        </p:nvPicPr>
        <p:blipFill>
          <a:blip r:embed="rId3">
            <a:alphaModFix/>
          </a:blip>
          <a:stretch>
            <a:fillRect/>
          </a:stretch>
        </p:blipFill>
        <p:spPr>
          <a:xfrm>
            <a:off x="356125" y="1568948"/>
            <a:ext cx="5201475" cy="3226550"/>
          </a:xfrm>
          <a:prstGeom prst="rect">
            <a:avLst/>
          </a:prstGeom>
          <a:noFill/>
          <a:ln>
            <a:noFill/>
          </a:ln>
        </p:spPr>
      </p:pic>
      <p:pic>
        <p:nvPicPr>
          <p:cNvPr id="94" name="Shape 94"/>
          <p:cNvPicPr preferRelativeResize="0"/>
          <p:nvPr/>
        </p:nvPicPr>
        <p:blipFill>
          <a:blip r:embed="rId4">
            <a:alphaModFix/>
          </a:blip>
          <a:stretch>
            <a:fillRect/>
          </a:stretch>
        </p:blipFill>
        <p:spPr>
          <a:xfrm>
            <a:off x="5526050" y="2043074"/>
            <a:ext cx="3515100" cy="199772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311700" y="341775"/>
            <a:ext cx="2929800" cy="1523100"/>
          </a:xfrm>
          <a:prstGeom prst="rect">
            <a:avLst/>
          </a:prstGeom>
        </p:spPr>
        <p:txBody>
          <a:bodyPr anchorCtr="0" anchor="t" bIns="91425" lIns="91425" rIns="91425" tIns="91425">
            <a:noAutofit/>
          </a:bodyPr>
          <a:lstStyle/>
          <a:p>
            <a:pPr lvl="0">
              <a:spcBef>
                <a:spcPts val="0"/>
              </a:spcBef>
              <a:buNone/>
            </a:pPr>
            <a:r>
              <a:rPr lang="ca"/>
              <a:t> Before them, other people lived in Catalonia such as the phoenician, the Ibers and the Greeks.</a:t>
            </a:r>
          </a:p>
        </p:txBody>
      </p:sp>
      <p:pic>
        <p:nvPicPr>
          <p:cNvPr id="100" name="Shape 100"/>
          <p:cNvPicPr preferRelativeResize="0"/>
          <p:nvPr/>
        </p:nvPicPr>
        <p:blipFill rotWithShape="1">
          <a:blip r:embed="rId3">
            <a:alphaModFix/>
          </a:blip>
          <a:srcRect b="0" l="0" r="0" t="19967"/>
          <a:stretch/>
        </p:blipFill>
        <p:spPr>
          <a:xfrm>
            <a:off x="3954024" y="164174"/>
            <a:ext cx="5004974" cy="3007425"/>
          </a:xfrm>
          <a:prstGeom prst="rect">
            <a:avLst/>
          </a:prstGeom>
          <a:noFill/>
          <a:ln>
            <a:noFill/>
          </a:ln>
        </p:spPr>
      </p:pic>
      <p:pic>
        <p:nvPicPr>
          <p:cNvPr id="101" name="Shape 101"/>
          <p:cNvPicPr preferRelativeResize="0"/>
          <p:nvPr/>
        </p:nvPicPr>
        <p:blipFill>
          <a:blip r:embed="rId4">
            <a:alphaModFix/>
          </a:blip>
          <a:stretch>
            <a:fillRect/>
          </a:stretch>
        </p:blipFill>
        <p:spPr>
          <a:xfrm>
            <a:off x="6661525" y="3339358"/>
            <a:ext cx="2157824" cy="1439872"/>
          </a:xfrm>
          <a:prstGeom prst="rect">
            <a:avLst/>
          </a:prstGeom>
          <a:noFill/>
          <a:ln>
            <a:noFill/>
          </a:ln>
        </p:spPr>
      </p:pic>
      <p:sp>
        <p:nvSpPr>
          <p:cNvPr id="102" name="Shape 102"/>
          <p:cNvSpPr txBox="1"/>
          <p:nvPr/>
        </p:nvSpPr>
        <p:spPr>
          <a:xfrm>
            <a:off x="5429825" y="4320525"/>
            <a:ext cx="1398600" cy="414300"/>
          </a:xfrm>
          <a:prstGeom prst="rect">
            <a:avLst/>
          </a:prstGeom>
          <a:noFill/>
          <a:ln>
            <a:noFill/>
          </a:ln>
        </p:spPr>
        <p:txBody>
          <a:bodyPr anchorCtr="0" anchor="t" bIns="91425" lIns="91425" rIns="91425" tIns="91425">
            <a:noAutofit/>
          </a:bodyPr>
          <a:lstStyle/>
          <a:p>
            <a:pPr lvl="0" rtl="0">
              <a:spcBef>
                <a:spcPts val="0"/>
              </a:spcBef>
              <a:buNone/>
            </a:pPr>
            <a:r>
              <a:rPr lang="ca"/>
              <a:t>Phoenician</a:t>
            </a:r>
          </a:p>
        </p:txBody>
      </p:sp>
      <p:pic>
        <p:nvPicPr>
          <p:cNvPr id="103" name="Shape 103"/>
          <p:cNvPicPr preferRelativeResize="0"/>
          <p:nvPr/>
        </p:nvPicPr>
        <p:blipFill>
          <a:blip r:embed="rId5">
            <a:alphaModFix/>
          </a:blip>
          <a:stretch>
            <a:fillRect/>
          </a:stretch>
        </p:blipFill>
        <p:spPr>
          <a:xfrm>
            <a:off x="390625" y="1790950"/>
            <a:ext cx="1287050" cy="1787574"/>
          </a:xfrm>
          <a:prstGeom prst="rect">
            <a:avLst/>
          </a:prstGeom>
          <a:noFill/>
          <a:ln>
            <a:noFill/>
          </a:ln>
        </p:spPr>
      </p:pic>
      <p:sp>
        <p:nvSpPr>
          <p:cNvPr id="104" name="Shape 104"/>
          <p:cNvSpPr txBox="1"/>
          <p:nvPr/>
        </p:nvSpPr>
        <p:spPr>
          <a:xfrm>
            <a:off x="390625" y="3688450"/>
            <a:ext cx="1398600" cy="414300"/>
          </a:xfrm>
          <a:prstGeom prst="rect">
            <a:avLst/>
          </a:prstGeom>
          <a:noFill/>
          <a:ln>
            <a:noFill/>
          </a:ln>
        </p:spPr>
        <p:txBody>
          <a:bodyPr anchorCtr="0" anchor="t" bIns="91425" lIns="91425" rIns="91425" tIns="91425">
            <a:noAutofit/>
          </a:bodyPr>
          <a:lstStyle/>
          <a:p>
            <a:pPr lvl="0" rtl="0">
              <a:spcBef>
                <a:spcPts val="0"/>
              </a:spcBef>
              <a:buNone/>
            </a:pPr>
            <a:r>
              <a:rPr lang="ca"/>
              <a:t>Ibers</a:t>
            </a:r>
          </a:p>
        </p:txBody>
      </p:sp>
      <p:pic>
        <p:nvPicPr>
          <p:cNvPr id="105" name="Shape 105"/>
          <p:cNvPicPr preferRelativeResize="0"/>
          <p:nvPr/>
        </p:nvPicPr>
        <p:blipFill>
          <a:blip r:embed="rId6">
            <a:alphaModFix/>
          </a:blip>
          <a:stretch>
            <a:fillRect/>
          </a:stretch>
        </p:blipFill>
        <p:spPr>
          <a:xfrm>
            <a:off x="1934050" y="3199983"/>
            <a:ext cx="2157825" cy="1391229"/>
          </a:xfrm>
          <a:prstGeom prst="rect">
            <a:avLst/>
          </a:prstGeom>
          <a:noFill/>
          <a:ln>
            <a:noFill/>
          </a:ln>
        </p:spPr>
      </p:pic>
      <p:sp>
        <p:nvSpPr>
          <p:cNvPr id="106" name="Shape 106"/>
          <p:cNvSpPr txBox="1"/>
          <p:nvPr/>
        </p:nvSpPr>
        <p:spPr>
          <a:xfrm>
            <a:off x="3872700" y="4509925"/>
            <a:ext cx="1398600" cy="414300"/>
          </a:xfrm>
          <a:prstGeom prst="rect">
            <a:avLst/>
          </a:prstGeom>
          <a:noFill/>
          <a:ln>
            <a:noFill/>
          </a:ln>
        </p:spPr>
        <p:txBody>
          <a:bodyPr anchorCtr="0" anchor="t" bIns="91425" lIns="91425" rIns="91425" tIns="91425">
            <a:noAutofit/>
          </a:bodyPr>
          <a:lstStyle/>
          <a:p>
            <a:pPr lvl="0" rtl="0">
              <a:spcBef>
                <a:spcPts val="0"/>
              </a:spcBef>
              <a:buNone/>
            </a:pPr>
            <a:r>
              <a:rPr lang="ca"/>
              <a:t>Greeks</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ca"/>
              <a:t>Like a corridor</a:t>
            </a:r>
          </a:p>
        </p:txBody>
      </p:sp>
      <p:sp>
        <p:nvSpPr>
          <p:cNvPr id="112" name="Shape 112"/>
          <p:cNvSpPr txBox="1"/>
          <p:nvPr>
            <p:ph idx="1" type="body"/>
          </p:nvPr>
        </p:nvSpPr>
        <p:spPr>
          <a:xfrm>
            <a:off x="5614275" y="1389475"/>
            <a:ext cx="2935800" cy="2142600"/>
          </a:xfrm>
          <a:prstGeom prst="rect">
            <a:avLst/>
          </a:prstGeom>
        </p:spPr>
        <p:txBody>
          <a:bodyPr anchorCtr="0" anchor="t" bIns="91425" lIns="91425" rIns="91425" tIns="91425">
            <a:noAutofit/>
          </a:bodyPr>
          <a:lstStyle/>
          <a:p>
            <a:pPr lvl="0">
              <a:spcBef>
                <a:spcPts val="0"/>
              </a:spcBef>
              <a:buNone/>
            </a:pPr>
            <a:r>
              <a:rPr lang="ca"/>
              <a:t>Catalonia has always been one of the “crossroads” of Europe.</a:t>
            </a:r>
          </a:p>
          <a:p>
            <a:pPr lvl="0">
              <a:spcBef>
                <a:spcPts val="0"/>
              </a:spcBef>
              <a:buNone/>
            </a:pPr>
            <a:r>
              <a:rPr lang="ca"/>
              <a:t>   </a:t>
            </a:r>
          </a:p>
          <a:p>
            <a:pPr lvl="0">
              <a:spcBef>
                <a:spcPts val="0"/>
              </a:spcBef>
              <a:buNone/>
            </a:pPr>
            <a:r>
              <a:t/>
            </a:r>
            <a:endParaRPr/>
          </a:p>
          <a:p>
            <a:pPr lvl="0">
              <a:spcBef>
                <a:spcPts val="0"/>
              </a:spcBef>
              <a:buNone/>
            </a:pPr>
            <a:r>
              <a:rPr lang="ca"/>
              <a:t>.</a:t>
            </a:r>
          </a:p>
          <a:p>
            <a:pPr lvl="0">
              <a:spcBef>
                <a:spcPts val="0"/>
              </a:spcBef>
              <a:buNone/>
            </a:pPr>
            <a:r>
              <a:t/>
            </a:r>
            <a:endParaRPr/>
          </a:p>
          <a:p>
            <a:pPr lvl="0">
              <a:spcBef>
                <a:spcPts val="0"/>
              </a:spcBef>
              <a:buNone/>
            </a:pPr>
            <a:r>
              <a:rPr lang="ca"/>
              <a:t>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ca"/>
              <a:t>                                                      -Armies, people going from the Ibenian </a:t>
            </a:r>
          </a:p>
          <a:p>
            <a:pPr lvl="0">
              <a:spcBef>
                <a:spcPts val="0"/>
              </a:spcBef>
              <a:buNone/>
            </a:pPr>
            <a:r>
              <a:rPr lang="ca"/>
              <a:t>                                                          Peninsula to Europe , and backl.                                          </a:t>
            </a:r>
          </a:p>
        </p:txBody>
      </p:sp>
      <p:pic>
        <p:nvPicPr>
          <p:cNvPr id="113" name="Shape 113"/>
          <p:cNvPicPr preferRelativeResize="0"/>
          <p:nvPr/>
        </p:nvPicPr>
        <p:blipFill>
          <a:blip r:embed="rId3">
            <a:alphaModFix/>
          </a:blip>
          <a:stretch>
            <a:fillRect/>
          </a:stretch>
        </p:blipFill>
        <p:spPr>
          <a:xfrm>
            <a:off x="2410650" y="1389475"/>
            <a:ext cx="2935925" cy="3115549"/>
          </a:xfrm>
          <a:prstGeom prst="rect">
            <a:avLst/>
          </a:prstGeom>
          <a:noFill/>
          <a:ln>
            <a:noFill/>
          </a:ln>
        </p:spPr>
      </p:pic>
      <p:sp>
        <p:nvSpPr>
          <p:cNvPr id="114" name="Shape 114"/>
          <p:cNvSpPr/>
          <p:nvPr/>
        </p:nvSpPr>
        <p:spPr>
          <a:xfrm rot="900181">
            <a:off x="2628656" y="2889620"/>
            <a:ext cx="896975" cy="1288050"/>
          </a:xfrm>
          <a:prstGeom prst="leftUpArrow">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5" name="Shape 115"/>
          <p:cNvSpPr txBox="1"/>
          <p:nvPr/>
        </p:nvSpPr>
        <p:spPr>
          <a:xfrm>
            <a:off x="643875" y="2597650"/>
            <a:ext cx="1499100" cy="2035200"/>
          </a:xfrm>
          <a:prstGeom prst="rect">
            <a:avLst/>
          </a:prstGeom>
          <a:noFill/>
          <a:ln>
            <a:noFill/>
          </a:ln>
        </p:spPr>
        <p:txBody>
          <a:bodyPr anchorCtr="0" anchor="t" bIns="91425" lIns="91425" rIns="91425" tIns="91425">
            <a:noAutofit/>
          </a:bodyPr>
          <a:lstStyle/>
          <a:p>
            <a:pPr lvl="0">
              <a:spcBef>
                <a:spcPts val="0"/>
              </a:spcBef>
              <a:buNone/>
            </a:pPr>
            <a:r>
              <a:rPr lang="ca"/>
              <a:t>Armies and people going from the Iberian Peninsula to the rest of Europe and back would cross, and sometimes stay, in this region.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ca"/>
              <a:t>Iberian Peninsula in 711.</a:t>
            </a:r>
          </a:p>
        </p:txBody>
      </p:sp>
      <p:sp>
        <p:nvSpPr>
          <p:cNvPr id="121" name="Shape 121"/>
          <p:cNvSpPr txBox="1"/>
          <p:nvPr>
            <p:ph idx="1" type="body"/>
          </p:nvPr>
        </p:nvSpPr>
        <p:spPr>
          <a:xfrm>
            <a:off x="365175" y="1134650"/>
            <a:ext cx="5358600" cy="2047500"/>
          </a:xfrm>
          <a:prstGeom prst="rect">
            <a:avLst/>
          </a:prstGeom>
        </p:spPr>
        <p:txBody>
          <a:bodyPr anchorCtr="0" anchor="t" bIns="91425" lIns="91425" rIns="91425" tIns="91425">
            <a:noAutofit/>
          </a:bodyPr>
          <a:lstStyle/>
          <a:p>
            <a:pPr indent="-228600" lvl="0" marL="457200">
              <a:spcBef>
                <a:spcPts val="0"/>
              </a:spcBef>
            </a:pPr>
            <a:r>
              <a:rPr lang="ca"/>
              <a:t>The Moors arrived to the Iberian Peninsula in 711.</a:t>
            </a:r>
          </a:p>
          <a:p>
            <a:pPr indent="-228600" lvl="0" marL="457200">
              <a:spcBef>
                <a:spcPts val="0"/>
              </a:spcBef>
            </a:pPr>
            <a:r>
              <a:rPr lang="ca"/>
              <a:t>They beat the Visigoth king and reached and crossed the Pyrenees into France.</a:t>
            </a:r>
          </a:p>
          <a:p>
            <a:pPr indent="-228600" lvl="0" marL="457200">
              <a:spcBef>
                <a:spcPts val="0"/>
              </a:spcBef>
            </a:pPr>
            <a:r>
              <a:rPr lang="ca"/>
              <a:t>There they met some very fearsome  pepole: the Franks (the old French).</a:t>
            </a:r>
          </a:p>
        </p:txBody>
      </p:sp>
      <p:pic>
        <p:nvPicPr>
          <p:cNvPr id="122" name="Shape 122"/>
          <p:cNvPicPr preferRelativeResize="0"/>
          <p:nvPr/>
        </p:nvPicPr>
        <p:blipFill>
          <a:blip r:embed="rId3">
            <a:alphaModFix/>
          </a:blip>
          <a:stretch>
            <a:fillRect/>
          </a:stretch>
        </p:blipFill>
        <p:spPr>
          <a:xfrm>
            <a:off x="5639352" y="1254628"/>
            <a:ext cx="3334700" cy="2473624"/>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10000"/>
            <a:ext cx="8520600" cy="607800"/>
          </a:xfrm>
          <a:prstGeom prst="rect">
            <a:avLst/>
          </a:prstGeom>
          <a:solidFill>
            <a:schemeClr val="lt1"/>
          </a:solidFill>
        </p:spPr>
        <p:txBody>
          <a:bodyPr anchorCtr="0" anchor="t" bIns="91425" lIns="91425" rIns="91425" tIns="91425">
            <a:noAutofit/>
          </a:bodyPr>
          <a:lstStyle/>
          <a:p>
            <a:pPr lvl="0">
              <a:spcBef>
                <a:spcPts val="0"/>
              </a:spcBef>
              <a:buNone/>
            </a:pPr>
            <a:r>
              <a:rPr lang="ca"/>
              <a:t>Carles Martell</a:t>
            </a:r>
          </a:p>
        </p:txBody>
      </p:sp>
      <p:sp>
        <p:nvSpPr>
          <p:cNvPr id="128" name="Shape 128"/>
          <p:cNvSpPr txBox="1"/>
          <p:nvPr>
            <p:ph idx="1" type="body"/>
          </p:nvPr>
        </p:nvSpPr>
        <p:spPr>
          <a:xfrm>
            <a:off x="404350" y="1066950"/>
            <a:ext cx="4108200" cy="1774800"/>
          </a:xfrm>
          <a:prstGeom prst="rect">
            <a:avLst/>
          </a:prstGeom>
          <a:solidFill>
            <a:schemeClr val="lt1"/>
          </a:solidFill>
        </p:spPr>
        <p:txBody>
          <a:bodyPr anchorCtr="0" anchor="t" bIns="91425" lIns="91425" rIns="91425" tIns="91425">
            <a:noAutofit/>
          </a:bodyPr>
          <a:lstStyle/>
          <a:p>
            <a:pPr lvl="0">
              <a:spcBef>
                <a:spcPts val="0"/>
              </a:spcBef>
              <a:buNone/>
            </a:pPr>
            <a:r>
              <a:rPr lang="ca"/>
              <a:t>The Frank king Carles Martell (Charles Hammer) defeted the moors, and they went back south crossing the Pyrenees with their tails between their legs.  </a:t>
            </a:r>
          </a:p>
        </p:txBody>
      </p:sp>
      <p:pic>
        <p:nvPicPr>
          <p:cNvPr id="129" name="Shape 129"/>
          <p:cNvPicPr preferRelativeResize="0"/>
          <p:nvPr/>
        </p:nvPicPr>
        <p:blipFill>
          <a:blip r:embed="rId3">
            <a:alphaModFix/>
          </a:blip>
          <a:stretch>
            <a:fillRect/>
          </a:stretch>
        </p:blipFill>
        <p:spPr>
          <a:xfrm>
            <a:off x="4855125" y="1129225"/>
            <a:ext cx="3811074" cy="329184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x="0" y="0"/>
          <a:ext cx="0" cy="0"/>
          <a:chOff x="0" y="0"/>
          <a:chExt cx="0" cy="0"/>
        </a:xfrm>
      </p:grpSpPr>
      <p:sp>
        <p:nvSpPr>
          <p:cNvPr id="134" name="Shape 13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ca"/>
              <a:t>ACEIFES</a:t>
            </a:r>
          </a:p>
        </p:txBody>
      </p:sp>
      <p:sp>
        <p:nvSpPr>
          <p:cNvPr id="135" name="Shape 135"/>
          <p:cNvSpPr txBox="1"/>
          <p:nvPr>
            <p:ph idx="1" type="body"/>
          </p:nvPr>
        </p:nvSpPr>
        <p:spPr>
          <a:xfrm>
            <a:off x="311700" y="1229875"/>
            <a:ext cx="3544200" cy="3521400"/>
          </a:xfrm>
          <a:prstGeom prst="rect">
            <a:avLst/>
          </a:prstGeom>
        </p:spPr>
        <p:txBody>
          <a:bodyPr anchorCtr="0" anchor="t" bIns="91425" lIns="91425" rIns="91425" tIns="91425">
            <a:noAutofit/>
          </a:bodyPr>
          <a:lstStyle/>
          <a:p>
            <a:pPr lvl="0">
              <a:spcBef>
                <a:spcPts val="0"/>
              </a:spcBef>
              <a:buNone/>
            </a:pPr>
            <a:r>
              <a:rPr lang="ca"/>
              <a:t>However, the Moors croossed the Pyrenees many other times. Every summer they organised a  big army and croossed  into the Frank’s land. They destroyed everything they found. And after lots of fighting, they went back home with a large amount of booty and lots of prisoners.</a:t>
            </a:r>
          </a:p>
          <a:p>
            <a:pPr lvl="0" algn="just">
              <a:spcBef>
                <a:spcPts val="0"/>
              </a:spcBef>
              <a:spcAft>
                <a:spcPts val="0"/>
              </a:spcAft>
              <a:buNone/>
            </a:pPr>
            <a:r>
              <a:t/>
            </a:r>
            <a:endParaRPr/>
          </a:p>
          <a:p>
            <a:pPr lvl="0">
              <a:spcBef>
                <a:spcPts val="0"/>
              </a:spcBef>
              <a:buNone/>
            </a:pPr>
            <a:r>
              <a:t/>
            </a:r>
            <a:endParaRPr/>
          </a:p>
        </p:txBody>
      </p:sp>
      <p:pic>
        <p:nvPicPr>
          <p:cNvPr id="136" name="Shape 136"/>
          <p:cNvPicPr preferRelativeResize="0"/>
          <p:nvPr/>
        </p:nvPicPr>
        <p:blipFill>
          <a:blip r:embed="rId3">
            <a:alphaModFix/>
          </a:blip>
          <a:stretch>
            <a:fillRect/>
          </a:stretch>
        </p:blipFill>
        <p:spPr>
          <a:xfrm>
            <a:off x="3885975" y="1191500"/>
            <a:ext cx="5201850" cy="263944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10000"/>
            <a:ext cx="8520600" cy="607800"/>
          </a:xfrm>
          <a:prstGeom prst="rect">
            <a:avLst/>
          </a:prstGeom>
        </p:spPr>
        <p:txBody>
          <a:bodyPr anchorCtr="0" anchor="t" bIns="91425" lIns="91425" rIns="91425" tIns="91425">
            <a:noAutofit/>
          </a:bodyPr>
          <a:lstStyle/>
          <a:p>
            <a:pPr lvl="0" algn="just">
              <a:lnSpc>
                <a:spcPct val="115000"/>
              </a:lnSpc>
              <a:spcBef>
                <a:spcPts val="0"/>
              </a:spcBef>
              <a:buNone/>
            </a:pPr>
            <a:r>
              <a:rPr lang="ca" sz="1800">
                <a:solidFill>
                  <a:schemeClr val="dk2"/>
                </a:solidFill>
              </a:rPr>
              <a:t>Those terrible Moorish expeditions were called “aceifes”.</a:t>
            </a:r>
          </a:p>
        </p:txBody>
      </p:sp>
      <p:pic>
        <p:nvPicPr>
          <p:cNvPr id="142" name="Shape 142"/>
          <p:cNvPicPr preferRelativeResize="0"/>
          <p:nvPr/>
        </p:nvPicPr>
        <p:blipFill>
          <a:blip r:embed="rId3">
            <a:alphaModFix/>
          </a:blip>
          <a:stretch>
            <a:fillRect/>
          </a:stretch>
        </p:blipFill>
        <p:spPr>
          <a:xfrm>
            <a:off x="876525" y="980798"/>
            <a:ext cx="5376024" cy="378812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ca"/>
              <a:t>GUIFRÉ EL PILÓS </a:t>
            </a:r>
          </a:p>
        </p:txBody>
      </p:sp>
      <p:sp>
        <p:nvSpPr>
          <p:cNvPr id="148" name="Shape 148"/>
          <p:cNvSpPr txBox="1"/>
          <p:nvPr>
            <p:ph idx="1" type="body"/>
          </p:nvPr>
        </p:nvSpPr>
        <p:spPr>
          <a:xfrm>
            <a:off x="311700" y="1078350"/>
            <a:ext cx="5786400" cy="3416400"/>
          </a:xfrm>
          <a:prstGeom prst="rect">
            <a:avLst/>
          </a:prstGeom>
        </p:spPr>
        <p:txBody>
          <a:bodyPr anchorCtr="0" anchor="t" bIns="91425" lIns="91425" rIns="91425" tIns="91425">
            <a:noAutofit/>
          </a:bodyPr>
          <a:lstStyle/>
          <a:p>
            <a:pPr lvl="0">
              <a:spcBef>
                <a:spcPts val="0"/>
              </a:spcBef>
              <a:buNone/>
            </a:pPr>
            <a:r>
              <a:rPr lang="ca"/>
              <a:t>And it was because of those “aceifes” that our country started to appear in Frankish history.</a:t>
            </a:r>
          </a:p>
          <a:p>
            <a:pPr lvl="0">
              <a:spcBef>
                <a:spcPts val="0"/>
              </a:spcBef>
              <a:buNone/>
            </a:pPr>
            <a:r>
              <a:rPr lang="ca"/>
              <a:t>Afterwards this recognition was increased with the help of a big important character called Guifré</a:t>
            </a:r>
            <a:r>
              <a:rPr i="1" lang="ca" sz="1400">
                <a:latin typeface="Comic Sans MS"/>
                <a:ea typeface="Comic Sans MS"/>
                <a:cs typeface="Comic Sans MS"/>
                <a:sym typeface="Comic Sans MS"/>
              </a:rPr>
              <a:t>.</a:t>
            </a:r>
          </a:p>
          <a:p>
            <a:pPr lvl="0" algn="just">
              <a:spcBef>
                <a:spcPts val="0"/>
              </a:spcBef>
              <a:spcAft>
                <a:spcPts val="0"/>
              </a:spcAft>
              <a:buNone/>
            </a:pPr>
            <a:r>
              <a:rPr lang="ca"/>
              <a:t>Obviously, the Franks were fed up with the Moorish summer visits! But they couldn’t help much: there were not many of them, and they spent most of the time fighting amongst themselves.</a:t>
            </a:r>
          </a:p>
          <a:p>
            <a:pPr lvl="0">
              <a:spcBef>
                <a:spcPts val="0"/>
              </a:spcBef>
              <a:buNone/>
            </a:pPr>
            <a:r>
              <a:t/>
            </a:r>
            <a:endParaRPr i="1" sz="1400">
              <a:latin typeface="Comic Sans MS"/>
              <a:ea typeface="Comic Sans MS"/>
              <a:cs typeface="Comic Sans MS"/>
              <a:sym typeface="Comic Sans MS"/>
            </a:endParaRPr>
          </a:p>
          <a:p>
            <a:pPr lvl="0">
              <a:spcBef>
                <a:spcPts val="0"/>
              </a:spcBef>
              <a:buNone/>
            </a:pPr>
            <a:r>
              <a:t/>
            </a:r>
            <a:endParaRPr i="1" sz="1400">
              <a:latin typeface="Comic Sans MS"/>
              <a:ea typeface="Comic Sans MS"/>
              <a:cs typeface="Comic Sans MS"/>
              <a:sym typeface="Comic Sans MS"/>
            </a:endParaRPr>
          </a:p>
          <a:p>
            <a:pPr lvl="0">
              <a:spcBef>
                <a:spcPts val="0"/>
              </a:spcBef>
              <a:buNone/>
            </a:pPr>
            <a:r>
              <a:t/>
            </a:r>
            <a:endParaRPr i="1" sz="1400">
              <a:latin typeface="Comic Sans MS"/>
              <a:ea typeface="Comic Sans MS"/>
              <a:cs typeface="Comic Sans MS"/>
              <a:sym typeface="Comic Sans MS"/>
            </a:endParaRPr>
          </a:p>
          <a:p>
            <a:pPr lvl="0">
              <a:spcBef>
                <a:spcPts val="0"/>
              </a:spcBef>
              <a:buNone/>
            </a:pPr>
            <a:r>
              <a:t/>
            </a:r>
            <a:endParaRPr i="1" sz="1400">
              <a:latin typeface="Comic Sans MS"/>
              <a:ea typeface="Comic Sans MS"/>
              <a:cs typeface="Comic Sans MS"/>
              <a:sym typeface="Comic Sans MS"/>
            </a:endParaRPr>
          </a:p>
        </p:txBody>
      </p:sp>
      <p:pic>
        <p:nvPicPr>
          <p:cNvPr id="149" name="Shape 149"/>
          <p:cNvPicPr preferRelativeResize="0"/>
          <p:nvPr/>
        </p:nvPicPr>
        <p:blipFill>
          <a:blip r:embed="rId3">
            <a:alphaModFix/>
          </a:blip>
          <a:stretch>
            <a:fillRect/>
          </a:stretch>
        </p:blipFill>
        <p:spPr>
          <a:xfrm>
            <a:off x="6284800" y="1156838"/>
            <a:ext cx="2470699" cy="178242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